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78" r:id="rId4"/>
    <p:sldId id="279" r:id="rId5"/>
    <p:sldId id="280" r:id="rId6"/>
    <p:sldId id="281" r:id="rId7"/>
    <p:sldId id="282" r:id="rId8"/>
    <p:sldId id="283" r:id="rId9"/>
    <p:sldId id="285" r:id="rId10"/>
    <p:sldId id="286" r:id="rId11"/>
    <p:sldId id="256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6C11-D6DB-5076-C795-38C9FB790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E16955-1CF0-09E2-677B-92180549D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7111A-BD51-C93C-5F8F-872EA4607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205A-E74C-47CF-BFC2-5BEF235E738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FD73E-CF7A-28A3-0C32-2F60DC274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A47A0-1723-68C8-0A94-99FA042C3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9443-6F35-4615-8221-3B5D1E8E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03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7CB7D-3D71-633B-FD2F-9EA36DE0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66A8DA-E210-496B-112A-E259193E1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EEAE5-EB91-1298-3D14-C1A848CBF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205A-E74C-47CF-BFC2-5BEF235E738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B8071-3F31-1A6F-94F6-7EA273642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25423-E8A4-33C1-8E45-D533A7D25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9443-6F35-4615-8221-3B5D1E8E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2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90287C-853E-CA33-4304-B91F0EA13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BA9689-FEB0-CC51-E030-60C31375F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F735D-35FD-3337-2DF5-0705F27D2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205A-E74C-47CF-BFC2-5BEF235E738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13DE7-847D-E8BB-A307-F6A9C0631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8D5A7-6353-F10F-8E36-9BA5C7B0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9443-6F35-4615-8221-3B5D1E8E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00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620" y="1189328"/>
            <a:ext cx="10994760" cy="1018033"/>
          </a:xfrm>
          <a:noFill/>
          <a:effectLst/>
        </p:spPr>
        <p:txBody>
          <a:bodyPr>
            <a:normAutofit/>
          </a:bodyPr>
          <a:lstStyle>
            <a:lvl1pPr algn="r">
              <a:defRPr sz="4800">
                <a:solidFill>
                  <a:schemeClr val="bg1"/>
                </a:solidFill>
                <a:effectLst>
                  <a:outerShdw blurRad="76200" dist="38100" dir="3000000" algn="ctr" rotWithShape="0">
                    <a:schemeClr val="tx1">
                      <a:alpha val="41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620" y="2207360"/>
            <a:ext cx="10994760" cy="814427"/>
          </a:xfrm>
          <a:noFill/>
        </p:spPr>
        <p:txBody>
          <a:bodyPr>
            <a:normAutofit/>
          </a:bodyPr>
          <a:lstStyle>
            <a:lvl1pPr marL="0" indent="0" algn="r">
              <a:buNone/>
              <a:defRPr sz="3733" b="0" i="0">
                <a:solidFill>
                  <a:srgbClr val="5BEB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72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578507"/>
            <a:ext cx="10994760" cy="985720"/>
          </a:xfrm>
        </p:spPr>
        <p:txBody>
          <a:bodyPr>
            <a:normAutofit/>
          </a:bodyPr>
          <a:lstStyle>
            <a:lvl1pPr algn="ctr">
              <a:defRPr sz="4800" baseline="0">
                <a:solidFill>
                  <a:srgbClr val="5BEB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596540"/>
            <a:ext cx="10994760" cy="4682949"/>
          </a:xfrm>
        </p:spPr>
        <p:txBody>
          <a:bodyPr/>
          <a:lstStyle>
            <a:lvl1pPr algn="ctr">
              <a:defRPr sz="3733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80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900" y="578507"/>
            <a:ext cx="8551481" cy="763525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5BEB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1900" y="1598079"/>
            <a:ext cx="8551481" cy="4681415"/>
          </a:xfrm>
        </p:spPr>
        <p:txBody>
          <a:bodyPr/>
          <a:lstStyle>
            <a:lvl1pPr>
              <a:defRPr sz="37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77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73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71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1" y="782114"/>
            <a:ext cx="10994761" cy="1018033"/>
          </a:xfrm>
        </p:spPr>
        <p:txBody>
          <a:bodyPr>
            <a:normAutofit/>
          </a:bodyPr>
          <a:lstStyle>
            <a:lvl1pPr algn="ctr">
              <a:defRPr sz="4800" baseline="0">
                <a:solidFill>
                  <a:srgbClr val="5BEB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1835607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2410967"/>
            <a:ext cx="5386917" cy="2850495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667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1835607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2410967"/>
            <a:ext cx="5389033" cy="2850495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667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00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41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3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EF9D-A8BD-EAEB-B6A3-DDE24371F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12831-2BA3-CCB6-0246-1E7866A85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4675D-F5F0-3142-9A0B-ADFBD515A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205A-E74C-47CF-BFC2-5BEF235E738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B125C-6289-901A-0F5B-C4A605553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7D474-EAF0-342A-2490-99FAAABB8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9443-6F35-4615-8221-3B5D1E8E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75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3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50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50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7967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77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1" y="1422400"/>
            <a:ext cx="12196233" cy="5435600"/>
            <a:chOff x="0" y="896"/>
            <a:chExt cx="5762" cy="3424"/>
          </a:xfrm>
        </p:grpSpPr>
        <p:grpSp>
          <p:nvGrpSpPr>
            <p:cNvPr id="37891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3789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89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89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89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89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89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89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89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90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90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90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90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90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37905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3790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0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0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0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1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1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1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1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1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1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1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1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1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1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2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2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2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2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2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2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2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2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2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2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3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3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3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3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3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3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3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3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3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3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4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4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4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4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4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4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4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4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4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4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5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5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5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5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5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5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5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5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5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5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6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6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6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6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6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6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6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6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6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6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97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7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7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7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7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7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7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7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7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7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8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8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8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8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8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8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8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8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8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8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9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9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9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9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9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9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9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9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9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99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800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800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800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800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800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800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800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800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800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800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801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801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801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801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801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801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801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801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801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801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802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802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802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802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802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802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802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802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802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802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803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803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803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803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803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803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803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803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803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803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804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sp>
        <p:nvSpPr>
          <p:cNvPr id="3804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684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04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8043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406400" y="6248400"/>
            <a:ext cx="3048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fld id="{5EB39EBD-5BA4-4397-8B39-878EAE2DBE64}" type="datetime1">
              <a:rPr lang="en-US"/>
              <a:pPr/>
              <a:t>9/7/2022</a:t>
            </a:fld>
            <a:endParaRPr lang="en-US"/>
          </a:p>
        </p:txBody>
      </p:sp>
      <p:sp>
        <p:nvSpPr>
          <p:cNvPr id="38044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8045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3048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fld id="{60D2DE3A-7FE8-4F75-9233-0C54FB7213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74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5641CE-F9E1-414E-A68A-5F83ECCAF6A1}" type="datetime1">
              <a:rPr lang="en-US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FC6B6-6EC5-4BF5-A9A5-F5F739138D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42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8CE4FF-CA72-4B29-A8BA-FC85ECBF584E}" type="datetime1">
              <a:rPr lang="en-US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6446E-B32E-4544-9A73-8FB1BC869F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98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0"/>
            <a:ext cx="5592233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6E6D1C-469F-4B31-9ABC-B39B05CFBF45}" type="datetime1">
              <a:rPr lang="en-US"/>
              <a:pPr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443E9-3D85-4E09-97A0-AC242F8D92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92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6D74DF-695B-41FB-981C-9C6381406521}" type="datetime1">
              <a:rPr lang="en-US"/>
              <a:pPr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B254C-DD87-48F4-8DCA-4FBB0A825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14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F1693-9E4E-4A8F-BE35-CC8D84BC4A72}" type="datetime1">
              <a:rPr lang="en-US"/>
              <a:pPr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85B3A-1545-48FC-BA4F-98D23BF821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6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6CF7-E4E3-0B35-0937-76323A501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E7A48-0809-1FD1-52B5-3C769E1AC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3D6C4-C279-830B-FF44-159580CD4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205A-E74C-47CF-BFC2-5BEF235E738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E8C10-66F5-5B79-2FD2-29526416C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94444-5D18-35E4-D8A6-D60F2210F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9443-6F35-4615-8221-3B5D1E8E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71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2A3A0-95A7-4A37-987E-195ABE7E9DD3}" type="datetime1">
              <a:rPr lang="en-US"/>
              <a:pPr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9A085-37AD-4E92-A580-3EB5761748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58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77B82D-0D06-4320-84D2-4DDE2F1D8A67}" type="datetime1">
              <a:rPr lang="en-US"/>
              <a:pPr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26C4E-B2E9-4947-8C0C-D9196CF32F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78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2566E8-8A44-4E60-9406-5EE2021C456C}" type="datetime1">
              <a:rPr lang="en-US"/>
              <a:pPr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F4072-3547-4106-81E2-9A717299D1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89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46D3C-1175-451B-A863-F6C8FD33BDBC}" type="datetime1">
              <a:rPr lang="en-US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8F310-6A89-4140-A3C9-5484EB0B02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233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2918" y="228601"/>
            <a:ext cx="2846916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167" y="228601"/>
            <a:ext cx="8337551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ED94A3-A6D2-44E5-B77C-1CBF07EB1CA0}" type="datetime1">
              <a:rPr lang="en-US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89C68-362F-4FDC-873E-4C86F71DB5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2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4F039-5B4F-C9D7-6EE8-4106DF4E1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3E425-552B-F5C2-3639-54AD30C6C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7BE87-64E7-C496-2B79-14570E447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2C151-CA8F-CCAE-09B5-270F96304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205A-E74C-47CF-BFC2-5BEF235E738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43FE5-83B5-D987-7FDE-986B1006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A86E4-6CB7-358A-8E82-BD75CE6D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9443-6F35-4615-8221-3B5D1E8E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0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1E451-B498-4E83-FE1E-1DD934C6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002DB-2390-0A42-7362-F88BFB21F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3FF1C-E52E-1536-1CA9-53D33537C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434FE7-7609-5A50-07EE-1AC77C9F5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9B71A0-CFB1-ACC4-0F15-5983D89FE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99FF3-CBC6-DB50-4C32-A44A6BEAB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205A-E74C-47CF-BFC2-5BEF235E738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2FDE6A-7A4A-1994-AA7F-19B3B0E6F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9E9331-4DF3-514B-F339-80A2361B3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9443-6F35-4615-8221-3B5D1E8E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4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4D82A-C2B5-9243-4C0D-CAB8BEF7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6328EF-A689-1A71-CD60-B5DD20AB1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205A-E74C-47CF-BFC2-5BEF235E738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16F798-6C38-8F19-6B43-776B9B87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0A6C2-81F0-9B81-6E9A-A213F0EC1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9443-6F35-4615-8221-3B5D1E8E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3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B74728-F247-8D0B-B7A4-3D9515DD7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205A-E74C-47CF-BFC2-5BEF235E738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92100-ACAD-1CCB-C8BE-26FF71CE1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9DC9F-72E3-67C5-23B8-5B52DBE1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9443-6F35-4615-8221-3B5D1E8E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7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7F93-CDE4-9799-9DD8-AF798F32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E4726-17F7-1652-D93A-A30061004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9493C-B262-733E-67D2-E7A12D62F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958A8-47C1-5F68-EA80-86DAEDCFD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205A-E74C-47CF-BFC2-5BEF235E738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23BB3-99A3-B137-A2A8-5E34DB182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9FF4A-8032-3F98-F65A-EFD3E43A2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9443-6F35-4615-8221-3B5D1E8E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2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63614-41AC-F7ED-3CE0-FED2D32A7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2D9D7-2D42-42C4-A8EE-6082AA7E8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922E1-188D-9F8D-D0F0-3998F95F5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29BB5-8D8F-8AEE-3225-3A397E404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205A-E74C-47CF-BFC2-5BEF235E738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8E454-B342-205C-9C84-894736911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08101-07E0-506A-AAA5-5B678910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9443-6F35-4615-8221-3B5D1E8E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7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CC486F-07A3-6A05-1C69-34C9638C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7BD54-CD98-C3DC-5334-00FFEEE71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F85CF-A3B0-B29D-4B11-4903F352C9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0205A-E74C-47CF-BFC2-5BEF235E738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5AAE3-7131-E974-7FDF-AF0F58305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75A26-1534-D336-2BC5-8467F0C70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D9443-6F35-4615-8221-3B5D1E8E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12200" y="6951663"/>
            <a:ext cx="111861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867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236360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1" y="1422400"/>
            <a:ext cx="12196233" cy="5435600"/>
            <a:chOff x="0" y="896"/>
            <a:chExt cx="5762" cy="3424"/>
          </a:xfrm>
        </p:grpSpPr>
        <p:grpSp>
          <p:nvGrpSpPr>
            <p:cNvPr id="36867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3686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686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687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687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687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687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687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687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687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687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687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687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688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3688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3688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88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88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88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88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88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88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88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89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89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89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89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89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89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89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89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89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89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0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0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0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0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0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0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0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0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0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0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1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1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1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1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1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1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1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1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1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1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2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2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2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2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2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2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2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2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2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2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3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3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3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3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3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3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3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3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3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3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4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4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4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4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4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4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694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4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4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4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5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5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5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5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5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5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5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5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5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5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6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6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6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6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6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6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6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6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6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6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7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7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7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7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7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7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7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7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7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7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8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8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8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8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8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8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8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8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8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8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9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9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9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9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9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9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9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9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9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699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00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00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00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00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00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00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00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00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00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00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01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01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01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01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01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01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01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sp>
        <p:nvSpPr>
          <p:cNvPr id="3701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0"/>
            <a:ext cx="113876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01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167" y="6245225"/>
            <a:ext cx="305223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fld id="{00F296EA-C89A-4512-9B1C-58E6A4923FE6}" type="datetime1">
              <a:rPr lang="en-US"/>
              <a:pPr/>
              <a:t>9/7/2022</a:t>
            </a:fld>
            <a:endParaRPr lang="en-US"/>
          </a:p>
        </p:txBody>
      </p:sp>
      <p:sp>
        <p:nvSpPr>
          <p:cNvPr id="3701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702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305223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CD6FDCCE-5650-4E67-8159-32250064A52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702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600200"/>
            <a:ext cx="11387667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936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Clan_Eliott" TargetMode="External"/><Relationship Id="rId13" Type="http://schemas.openxmlformats.org/officeDocument/2006/relationships/image" Target="../media/image10.jpg"/><Relationship Id="rId3" Type="http://schemas.openxmlformats.org/officeDocument/2006/relationships/hyperlink" Target="https://creativecommons.org/licenses/by-sa/3.0/" TargetMode="External"/><Relationship Id="rId7" Type="http://schemas.openxmlformats.org/officeDocument/2006/relationships/image" Target="../media/image7.png"/><Relationship Id="rId12" Type="http://schemas.openxmlformats.org/officeDocument/2006/relationships/hyperlink" Target="https://www.flickr.com/photos/garyjd/76088244/" TargetMode="External"/><Relationship Id="rId17" Type="http://schemas.openxmlformats.org/officeDocument/2006/relationships/image" Target="../media/image12.JPG"/><Relationship Id="rId2" Type="http://schemas.openxmlformats.org/officeDocument/2006/relationships/hyperlink" Target="https://en.wikipedia.org/wiki/Clan_Eliott" TargetMode="External"/><Relationship Id="rId1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ograph.org.uk/photo/3147338" TargetMode="External"/><Relationship Id="rId11" Type="http://schemas.openxmlformats.org/officeDocument/2006/relationships/image" Target="../media/image9.jpg"/><Relationship Id="rId5" Type="http://schemas.openxmlformats.org/officeDocument/2006/relationships/image" Target="../media/image6.jpg"/><Relationship Id="rId15" Type="http://schemas.openxmlformats.org/officeDocument/2006/relationships/hyperlink" Target="https://www.geograph.org.uk/photo/2530174" TargetMode="External"/><Relationship Id="rId10" Type="http://schemas.openxmlformats.org/officeDocument/2006/relationships/hyperlink" Target="https://commons.wikimedia.org/wiki/File:Abbotsford_House.jpg" TargetMode="External"/><Relationship Id="rId4" Type="http://schemas.openxmlformats.org/officeDocument/2006/relationships/image" Target="../media/image5.jpg"/><Relationship Id="rId9" Type="http://schemas.openxmlformats.org/officeDocument/2006/relationships/image" Target="../media/image8.jpg"/><Relationship Id="rId14" Type="http://schemas.openxmlformats.org/officeDocument/2006/relationships/hyperlink" Target="https://www.geograph.org.uk/photo/3150309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imzglebeblog.blogspot.com/2014/02/family-visitors-february-2014.html" TargetMode="External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www.flickr.com/photos/28557350@N00/14807122019" TargetMode="Externa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Fiona@IsleInnTours.Com" TargetMode="External"/><Relationship Id="rId2" Type="http://schemas.openxmlformats.org/officeDocument/2006/relationships/hyperlink" Target="mailto:Andrea@IsleInnTours.Com" TargetMode="Externa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B9504E-ECDD-0219-5329-98911A3D9E48}"/>
              </a:ext>
            </a:extLst>
          </p:cNvPr>
          <p:cNvSpPr txBox="1"/>
          <p:nvPr/>
        </p:nvSpPr>
        <p:spPr>
          <a:xfrm>
            <a:off x="4810124" y="4591080"/>
            <a:ext cx="47199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s://en.wikipedia.org/wiki/Clan_Eliott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sa/3.0/"/>
              </a:rPr>
              <a:t>CC BY-SA</a:t>
            </a:r>
            <a:endParaRPr lang="en-US" sz="900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ground pattern">
            <a:extLst>
              <a:ext uri="{FF2B5EF4-FFF2-40B4-BE49-F238E27FC236}">
                <a16:creationId xmlns:a16="http://schemas.microsoft.com/office/drawing/2014/main" id="{66A8C538-FB73-FA13-C3CF-AC59874D4C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p:blipFill>
        <p:spPr>
          <a:xfrm>
            <a:off x="2661922" y="-5080"/>
            <a:ext cx="6868158" cy="6868158"/>
          </a:xfrm>
          <a:prstGeom prst="rect">
            <a:avLst/>
          </a:prstGeom>
        </p:spPr>
      </p:pic>
      <p:pic>
        <p:nvPicPr>
          <p:cNvPr id="13" name="Picture 12" descr="A picture containing tree, grass, outdoor, sky">
            <a:extLst>
              <a:ext uri="{FF2B5EF4-FFF2-40B4-BE49-F238E27FC236}">
                <a16:creationId xmlns:a16="http://schemas.microsoft.com/office/drawing/2014/main" id="{5EDDEF40-A14B-F4CA-08F1-6A591C7D9A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-31941" y="-24129"/>
            <a:ext cx="3156239" cy="2546612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F093AB2B-22C7-7716-D3B6-E04A87A355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442323" y="2002145"/>
            <a:ext cx="3489325" cy="4449763"/>
          </a:xfrm>
          <a:prstGeom prst="rect">
            <a:avLst/>
          </a:prstGeom>
        </p:spPr>
      </p:pic>
      <p:pic>
        <p:nvPicPr>
          <p:cNvPr id="16" name="Picture 15" descr="A picture containing sky, outdoor, building, old&#10;&#10;Description automatically generated">
            <a:extLst>
              <a:ext uri="{FF2B5EF4-FFF2-40B4-BE49-F238E27FC236}">
                <a16:creationId xmlns:a16="http://schemas.microsoft.com/office/drawing/2014/main" id="{C1F28CC7-050B-CFF9-3E49-B1A7C1718E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082222" y="-52179"/>
            <a:ext cx="3138671" cy="1979849"/>
          </a:xfrm>
          <a:prstGeom prst="rect">
            <a:avLst/>
          </a:prstGeom>
        </p:spPr>
      </p:pic>
      <p:pic>
        <p:nvPicPr>
          <p:cNvPr id="4" name="Picture 3" descr="A picture containing building, grass, sky, outdoor&#10;&#10;Description automatically generated">
            <a:extLst>
              <a:ext uri="{FF2B5EF4-FFF2-40B4-BE49-F238E27FC236}">
                <a16:creationId xmlns:a16="http://schemas.microsoft.com/office/drawing/2014/main" id="{68A11831-AA69-D169-8732-13FA53901C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-72790" y="2441934"/>
            <a:ext cx="3186113" cy="2374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80D358-7039-B65C-7A76-B3489C0F2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Clan Elliot Gathering </a:t>
            </a:r>
            <a:b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2023 Border Tour</a:t>
            </a:r>
          </a:p>
        </p:txBody>
      </p:sp>
      <p:pic>
        <p:nvPicPr>
          <p:cNvPr id="8" name="Picture 7" descr="A picture containing building, tree, sky, outdoor&#10;&#10;Description automatically generated">
            <a:extLst>
              <a:ext uri="{FF2B5EF4-FFF2-40B4-BE49-F238E27FC236}">
                <a16:creationId xmlns:a16="http://schemas.microsoft.com/office/drawing/2014/main" id="{95561109-E184-60A1-A366-D8DB239050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090488" y="1875494"/>
            <a:ext cx="3130404" cy="2181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A3DC4D-084A-2B0C-193A-E6700E0D1474}"/>
              </a:ext>
            </a:extLst>
          </p:cNvPr>
          <p:cNvSpPr txBox="1"/>
          <p:nvPr/>
        </p:nvSpPr>
        <p:spPr>
          <a:xfrm>
            <a:off x="5289200" y="4042361"/>
            <a:ext cx="195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5" tooltip="https://www.geograph.org.uk/photo/253017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5" name="Picture 14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95E4AD9-D5E0-1952-5967-6FAFB1882D0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-74965" y="4791204"/>
            <a:ext cx="3188288" cy="2117222"/>
          </a:xfrm>
          <a:prstGeom prst="rect">
            <a:avLst/>
          </a:prstGeom>
        </p:spPr>
      </p:pic>
      <p:pic>
        <p:nvPicPr>
          <p:cNvPr id="25" name="Picture 24" descr="A picture containing grass, person, outdoor&#10;&#10;Description automatically generated">
            <a:extLst>
              <a:ext uri="{FF2B5EF4-FFF2-40B4-BE49-F238E27FC236}">
                <a16:creationId xmlns:a16="http://schemas.microsoft.com/office/drawing/2014/main" id="{1DB3246A-6890-B89C-14F0-A2BCD3AFCAB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45"/>
          <a:stretch/>
        </p:blipFill>
        <p:spPr>
          <a:xfrm>
            <a:off x="9063640" y="4056994"/>
            <a:ext cx="3175833" cy="285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68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SCOTLAND/IRELAND 08/2023</a:t>
            </a:r>
          </a:p>
        </p:txBody>
      </p: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8EFC5A41-6DB6-50BD-4CB2-30B878729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493" y="1800147"/>
            <a:ext cx="2897896" cy="36419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D37772B-E020-2D6D-567F-26C8FDAB0702}"/>
              </a:ext>
            </a:extLst>
          </p:cNvPr>
          <p:cNvSpPr txBox="1"/>
          <p:nvPr/>
        </p:nvSpPr>
        <p:spPr>
          <a:xfrm>
            <a:off x="1616654" y="1800147"/>
            <a:ext cx="671902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80990" indent="-380990" defTabSz="1219170">
              <a:buBlip>
                <a:blip r:embed="rId3"/>
              </a:buBlip>
            </a:pP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Royal Edinburgh Military Tattoo</a:t>
            </a:r>
          </a:p>
          <a:p>
            <a:pPr marL="380990" indent="-380990" defTabSz="1219170">
              <a:buBlip>
                <a:blip r:embed="rId3"/>
              </a:buBlip>
            </a:pP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Scotch Whisky Experience</a:t>
            </a:r>
          </a:p>
          <a:p>
            <a:pPr marL="380990" indent="-380990" defTabSz="1219170">
              <a:buBlip>
                <a:blip r:embed="rId3"/>
              </a:buBlip>
            </a:pP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Loch Ness/Isle of Skye</a:t>
            </a:r>
          </a:p>
          <a:p>
            <a:pPr marL="380990" indent="-380990" defTabSz="1219170">
              <a:buBlip>
                <a:blip r:embed="rId3"/>
              </a:buBlip>
            </a:pP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Belfast Titanic Experience</a:t>
            </a:r>
          </a:p>
          <a:p>
            <a:pPr marL="380990" indent="-380990" defTabSz="1219170">
              <a:buBlip>
                <a:blip r:embed="rId3"/>
              </a:buBlip>
            </a:pP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Giant’s Causeway</a:t>
            </a:r>
          </a:p>
          <a:p>
            <a:pPr marL="380990" indent="-380990" defTabSz="1219170">
              <a:buBlip>
                <a:blip r:embed="rId3"/>
              </a:buBlip>
            </a:pP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Galway</a:t>
            </a:r>
          </a:p>
          <a:p>
            <a:pPr marL="380990" indent="-380990" defTabSz="1219170">
              <a:buBlip>
                <a:blip r:embed="rId3"/>
              </a:buBlip>
            </a:pP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Guinness/Jameson Tour</a:t>
            </a:r>
          </a:p>
          <a:p>
            <a:pPr marL="380990" indent="-380990" defTabSz="1219170">
              <a:buBlip>
                <a:blip r:embed="rId3"/>
              </a:buBlip>
            </a:pP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So much more…. </a:t>
            </a:r>
          </a:p>
          <a:p>
            <a:pPr defTabSz="1219170"/>
            <a:r>
              <a:rPr lang="en-US" sz="2400" dirty="0">
                <a:solidFill>
                  <a:prstClr val="black"/>
                </a:solidFill>
                <a:latin typeface="Calibri"/>
              </a:rPr>
              <a:t>PLEASE REACH OUT IF INTERESTED!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4B1C6-8B41-B09C-101D-BCD4181EE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2023 Border Tour Itinerary (Tentative)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CBC15-7830-C9E0-4DC5-1C5ECB444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7560"/>
            <a:ext cx="10515600" cy="508531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Wednesday, 23 August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Arrive Edinburgh and transfer to hotel in Dumfries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Thursday, 24 August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Tour local area: Carlisle Castle, Tullie Museum, Gretna Green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Friday, 25 August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Attend the Elliot Gathering in </a:t>
            </a:r>
            <a:r>
              <a:rPr lang="en-US" dirty="0" err="1"/>
              <a:t>Newcastleton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Saturday, 26 August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Attend Holm Show in </a:t>
            </a:r>
            <a:r>
              <a:rPr lang="en-US" dirty="0" err="1"/>
              <a:t>Newcastleton</a:t>
            </a:r>
            <a:r>
              <a:rPr lang="en-US" dirty="0"/>
              <a:t> &amp; tour Hermitage Castle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747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4B1C6-8B41-B09C-101D-BCD4181EE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2023 Border Tour Itinerary (Tentative)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CBC15-7830-C9E0-4DC5-1C5ECB444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7560"/>
            <a:ext cx="10515600" cy="508531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Sunday, 27 August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Join the Clan for church service &amp; tour of Caerlaverock Castle &amp; </a:t>
            </a:r>
            <a:r>
              <a:rPr lang="en-US" dirty="0" err="1"/>
              <a:t>Gilnockie</a:t>
            </a:r>
            <a:r>
              <a:rPr lang="en-US" dirty="0"/>
              <a:t> Tower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Monday, 28 August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Journey to Peebles; Visit Abbotsford and Jedburgh or Dryburgh Abbey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Tuesday, 29 August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Free day in Edinburgh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Wednesday, 30 August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Fly home</a:t>
            </a:r>
          </a:p>
        </p:txBody>
      </p:sp>
    </p:spTree>
    <p:extLst>
      <p:ext uri="{BB962C8B-B14F-4D97-AF65-F5344CB8AC3E}">
        <p14:creationId xmlns:p14="http://schemas.microsoft.com/office/powerpoint/2010/main" val="278405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uilding with cars parked in front&#10;&#10;Description automatically generated with low confidence">
            <a:extLst>
              <a:ext uri="{FF2B5EF4-FFF2-40B4-BE49-F238E27FC236}">
                <a16:creationId xmlns:a16="http://schemas.microsoft.com/office/drawing/2014/main" id="{1370A057-1A5B-8379-EE77-C009597373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949" r="-2" b="820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Picture 4" descr="A large building with trees in front of it&#10;&#10;Description automatically generated with medium confidence">
            <a:extLst>
              <a:ext uri="{FF2B5EF4-FFF2-40B4-BE49-F238E27FC236}">
                <a16:creationId xmlns:a16="http://schemas.microsoft.com/office/drawing/2014/main" id="{FE0A16B9-4077-CC72-A23E-B415141402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-2" b="1887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4B1C6-8B41-B09C-101D-BCD4181EE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/>
              <a:t>2023 Border Tour Itinerary (Tentative)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CBC15-7830-C9E0-4DC5-1C5ECB444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Includes</a:t>
            </a:r>
          </a:p>
          <a:p>
            <a:pPr lvl="1"/>
            <a:r>
              <a:rPr lang="en-US" sz="1800" dirty="0"/>
              <a:t>7 nights 4-star hotel accommodations</a:t>
            </a:r>
          </a:p>
          <a:p>
            <a:pPr lvl="2"/>
            <a:r>
              <a:rPr lang="en-US" sz="1800" dirty="0"/>
              <a:t>Holiday Inn, Dumfries</a:t>
            </a:r>
          </a:p>
          <a:p>
            <a:pPr lvl="2"/>
            <a:r>
              <a:rPr lang="en-US" sz="1800" dirty="0"/>
              <a:t>Peebles Hydro Hotel, Peebles</a:t>
            </a:r>
          </a:p>
          <a:p>
            <a:pPr lvl="1"/>
            <a:r>
              <a:rPr lang="en-US" sz="1800" dirty="0"/>
              <a:t>7 breakfasts and 7 dinners</a:t>
            </a:r>
          </a:p>
          <a:p>
            <a:pPr lvl="1"/>
            <a:r>
              <a:rPr lang="en-US" sz="1800" dirty="0"/>
              <a:t>Coach transportation with tour manager/guide</a:t>
            </a:r>
          </a:p>
          <a:p>
            <a:pPr lvl="1"/>
            <a:r>
              <a:rPr lang="en-US" sz="1800" dirty="0"/>
              <a:t>Guided tour of Edinburgh</a:t>
            </a:r>
          </a:p>
          <a:p>
            <a:pPr lvl="1"/>
            <a:r>
              <a:rPr lang="en-US" sz="1800" dirty="0"/>
              <a:t>Entrance fees for above plus Edinburgh Castle</a:t>
            </a:r>
          </a:p>
          <a:p>
            <a:pPr lvl="1"/>
            <a:r>
              <a:rPr lang="en-US" sz="1800" dirty="0"/>
              <a:t>Porterage of 1 piece of luggage per person</a:t>
            </a:r>
          </a:p>
          <a:p>
            <a:pPr lvl="1"/>
            <a:r>
              <a:rPr lang="en-US" sz="1800" dirty="0"/>
              <a:t>Taxes, services charges and fees</a:t>
            </a:r>
          </a:p>
          <a:p>
            <a:pPr lvl="1"/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D66C03-40C6-319C-B994-47DB02729F47}"/>
              </a:ext>
            </a:extLst>
          </p:cNvPr>
          <p:cNvSpPr txBox="1"/>
          <p:nvPr/>
        </p:nvSpPr>
        <p:spPr>
          <a:xfrm>
            <a:off x="9872134" y="6870700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www.flickr.com/photos/28557350@N00/148071220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12900B-B30A-FF54-2780-2B2E93759888}"/>
              </a:ext>
            </a:extLst>
          </p:cNvPr>
          <p:cNvSpPr txBox="1"/>
          <p:nvPr/>
        </p:nvSpPr>
        <p:spPr>
          <a:xfrm>
            <a:off x="7533156" y="6870700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jimzglebeblog.blogspot.com/2014/02/family-visitors-february-2014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69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fence, outdoor, tree, sky&#10;&#10;Description automatically generated">
            <a:extLst>
              <a:ext uri="{FF2B5EF4-FFF2-40B4-BE49-F238E27FC236}">
                <a16:creationId xmlns:a16="http://schemas.microsoft.com/office/drawing/2014/main" id="{4C675778-14CC-7912-8158-AA4087210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56" b="7030"/>
          <a:stretch/>
        </p:blipFill>
        <p:spPr>
          <a:xfrm>
            <a:off x="2880472" y="10"/>
            <a:ext cx="9311528" cy="684884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4B1C6-8B41-B09C-101D-BCD4181EE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64" y="1147319"/>
            <a:ext cx="3438144" cy="1092962"/>
          </a:xfrm>
        </p:spPr>
        <p:txBody>
          <a:bodyPr anchor="b">
            <a:normAutofit/>
          </a:bodyPr>
          <a:lstStyle/>
          <a:p>
            <a:r>
              <a:rPr lang="en-US" sz="2800" b="1" dirty="0"/>
              <a:t>2023 Border Tour Itinerary (Tentative)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CBC15-7830-C9E0-4DC5-1C5ECB444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Not included</a:t>
            </a:r>
          </a:p>
          <a:p>
            <a:pPr lvl="1"/>
            <a:r>
              <a:rPr lang="en-US" sz="2000" dirty="0"/>
              <a:t>Gratuities for driver and guides</a:t>
            </a:r>
          </a:p>
          <a:p>
            <a:pPr lvl="1"/>
            <a:r>
              <a:rPr lang="en-US" sz="2000" dirty="0"/>
              <a:t>Personal Expenses</a:t>
            </a:r>
          </a:p>
          <a:p>
            <a:pPr lvl="1"/>
            <a:r>
              <a:rPr lang="en-US" sz="2000" dirty="0"/>
              <a:t>Lunches</a:t>
            </a:r>
          </a:p>
          <a:p>
            <a:pPr lvl="1"/>
            <a:r>
              <a:rPr lang="en-US" sz="2000" dirty="0"/>
              <a:t>Clan Gathering tickets</a:t>
            </a:r>
          </a:p>
          <a:p>
            <a:pPr lvl="1"/>
            <a:r>
              <a:rPr lang="en-US" sz="2000" dirty="0"/>
              <a:t>Admission to Holm Show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34622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4B1C6-8B41-B09C-101D-BCD4181EE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2023 Border Tour Itinerary 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(Tentative)</a:t>
            </a:r>
          </a:p>
        </p:txBody>
      </p:sp>
      <p:pic>
        <p:nvPicPr>
          <p:cNvPr id="7" name="Graphic 6" descr="Dollar">
            <a:extLst>
              <a:ext uri="{FF2B5EF4-FFF2-40B4-BE49-F238E27FC236}">
                <a16:creationId xmlns:a16="http://schemas.microsoft.com/office/drawing/2014/main" id="{B8663A0A-5069-905E-772D-6C68FB184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CBC15-7830-C9E0-4DC5-1C5ECB444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7471" y="2588476"/>
            <a:ext cx="4977578" cy="363928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b="1" i="1" dirty="0">
                <a:solidFill>
                  <a:schemeClr val="tx2"/>
                </a:solidFill>
              </a:rPr>
              <a:t>ESTIMATED COST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Per Person		$2599 *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Single Supplement	$615 *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Airfare (East Coast)	$1000+ *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* Subject to change based on fuel charges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821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4294967295"/>
          </p:nvPr>
        </p:nvSpPr>
        <p:spPr>
          <a:xfrm>
            <a:off x="2076450" y="1639888"/>
            <a:ext cx="8058150" cy="46783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3600" b="1" dirty="0"/>
              <a:t>Contact Information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10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US" sz="2400" dirty="0"/>
              <a:t>www.IsleInnTours.com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24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US" sz="2400" b="1" i="1" dirty="0"/>
              <a:t>703-683-4800 (local)   </a:t>
            </a:r>
            <a:r>
              <a:rPr lang="en-US" sz="2400" i="1" dirty="0"/>
              <a:t>           800-237-9376 (toll free)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24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US" sz="2400" dirty="0"/>
              <a:t>info@isleinntours.com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2400" dirty="0"/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2552700" y="4743451"/>
            <a:ext cx="40005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              Independent Tours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Andrea Wright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Independent Travel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Arial" charset="0"/>
                <a:hlinkClick r:id="rId2"/>
              </a:rPr>
              <a:t>Andrea@IsleInnTours.Com</a:t>
            </a:r>
            <a:endParaRPr lang="en-US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Ext: 1005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6553200" y="4743450"/>
            <a:ext cx="3810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             Group Tours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Fiona Lydon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Group Travel Manager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Arial" charset="0"/>
                <a:hlinkClick r:id="rId3"/>
              </a:rPr>
              <a:t>Fiona@IsleInnTours.Com</a:t>
            </a:r>
            <a:endParaRPr lang="en-US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Ext: 1003</a:t>
            </a:r>
          </a:p>
        </p:txBody>
      </p:sp>
      <p:pic>
        <p:nvPicPr>
          <p:cNvPr id="2" name="Picture 2" descr="C:\Users\Bill\Downloads\image001 (1).jpg">
            <a:extLst>
              <a:ext uri="{FF2B5EF4-FFF2-40B4-BE49-F238E27FC236}">
                <a16:creationId xmlns:a16="http://schemas.microsoft.com/office/drawing/2014/main" id="{7ED074E5-7A58-AD23-52F6-CFDA17D74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6450" y="360223"/>
            <a:ext cx="7277776" cy="166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ctrTitle" idx="4294967295"/>
          </p:nvPr>
        </p:nvSpPr>
        <p:spPr>
          <a:xfrm>
            <a:off x="2209800" y="457202"/>
            <a:ext cx="7772400" cy="1066799"/>
          </a:xfrm>
        </p:spPr>
        <p:txBody>
          <a:bodyPr/>
          <a:lstStyle/>
          <a:p>
            <a:r>
              <a:rPr lang="en-US" b="1" dirty="0"/>
              <a:t>Destination Specialists</a:t>
            </a:r>
          </a:p>
        </p:txBody>
      </p:sp>
      <p:sp>
        <p:nvSpPr>
          <p:cNvPr id="28674" name="Subtitle 2"/>
          <p:cNvSpPr>
            <a:spLocks noGrp="1"/>
          </p:cNvSpPr>
          <p:nvPr>
            <p:ph type="subTitle" idx="4294967295"/>
          </p:nvPr>
        </p:nvSpPr>
        <p:spPr>
          <a:xfrm>
            <a:off x="2819400" y="1600200"/>
            <a:ext cx="6400800" cy="4876800"/>
          </a:xfrm>
        </p:spPr>
        <p:txBody>
          <a:bodyPr/>
          <a:lstStyle/>
          <a:p>
            <a:pPr marL="171450" indent="-171450"/>
            <a:r>
              <a:rPr lang="en-US" sz="2200" b="1" dirty="0"/>
              <a:t>Experience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sz="1800" b="1" dirty="0"/>
              <a:t>Tips and Advice</a:t>
            </a:r>
          </a:p>
          <a:p>
            <a:pPr marL="171450" indent="-171450"/>
            <a:r>
              <a:rPr lang="en-US" sz="2200" b="1" dirty="0"/>
              <a:t>Knowledge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sz="1800" b="1" dirty="0"/>
              <a:t>Where to go and what to see</a:t>
            </a:r>
          </a:p>
          <a:p>
            <a:pPr marL="171450" indent="-171450"/>
            <a:r>
              <a:rPr lang="en-US" sz="2200" b="1" dirty="0"/>
              <a:t>Clout with travel and tour companies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sz="1800" b="1" dirty="0"/>
              <a:t>Can often get what the private traveler can’t get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sz="1800" b="1" dirty="0"/>
              <a:t>Negotiate or arrange special amenities</a:t>
            </a:r>
          </a:p>
          <a:p>
            <a:pPr marL="171450" indent="-171450"/>
            <a:r>
              <a:rPr lang="en-US" sz="2200" b="1" dirty="0"/>
              <a:t>Cost-Savings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sz="1800" b="1" dirty="0"/>
              <a:t>Group rates on hotels and attractions</a:t>
            </a:r>
          </a:p>
          <a:p>
            <a:pPr marL="171450" indent="-171450"/>
            <a:r>
              <a:rPr lang="en-US" sz="2200" b="1" dirty="0"/>
              <a:t>Time-Savings</a:t>
            </a:r>
          </a:p>
          <a:p>
            <a:pPr marL="171450" indent="-171450"/>
            <a:r>
              <a:rPr lang="en-US" sz="2200" b="1" dirty="0"/>
              <a:t>Safety Net /Trouble shooting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sz="1800" b="1" dirty="0"/>
              <a:t>Intercede with hotel or car rental agency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sz="1800" b="1" dirty="0"/>
              <a:t>Make alternate travel arrangements in an emergency</a:t>
            </a:r>
          </a:p>
        </p:txBody>
      </p:sp>
      <p:pic>
        <p:nvPicPr>
          <p:cNvPr id="28675" name="Picture 2" descr="C:\Users\Bill\Downloads\image001 (1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52401"/>
            <a:ext cx="2590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833" y="985721"/>
            <a:ext cx="11167171" cy="1018033"/>
          </a:xfrm>
        </p:spPr>
        <p:txBody>
          <a:bodyPr>
            <a:normAutofit/>
          </a:bodyPr>
          <a:lstStyle/>
          <a:p>
            <a:r>
              <a:rPr lang="en-US" sz="4267" dirty="0"/>
              <a:t>VERN &amp; CHRISTI ELLIOTT</a:t>
            </a:r>
          </a:p>
        </p:txBody>
      </p:sp>
      <p:pic>
        <p:nvPicPr>
          <p:cNvPr id="1026" name="yiv4481084354Picture 9" descr="Christi Elliott">
            <a:extLst>
              <a:ext uri="{FF2B5EF4-FFF2-40B4-BE49-F238E27FC236}">
                <a16:creationId xmlns:a16="http://schemas.microsoft.com/office/drawing/2014/main" id="{6B79FAEB-CD1B-CDE2-5FCF-BAEFD96E8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754" y="1800148"/>
            <a:ext cx="1208617" cy="140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yiv4481084354Picture 8" descr="Cruise Planners Logo">
            <a:extLst>
              <a:ext uri="{FF2B5EF4-FFF2-40B4-BE49-F238E27FC236}">
                <a16:creationId xmlns:a16="http://schemas.microsoft.com/office/drawing/2014/main" id="{8554F290-E190-0D53-E4FC-A3416EA68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04" y="2722839"/>
            <a:ext cx="248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F378BF-FB0E-AA21-BE5E-D3D4B4E773A4}"/>
              </a:ext>
            </a:extLst>
          </p:cNvPr>
          <p:cNvSpPr txBox="1"/>
          <p:nvPr/>
        </p:nvSpPr>
        <p:spPr>
          <a:xfrm>
            <a:off x="6589418" y="1575082"/>
            <a:ext cx="5818388" cy="140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C</a:t>
            </a:r>
            <a:r>
              <a:rPr lang="en-US" sz="2667" dirty="0">
                <a:solidFill>
                  <a:prstClr val="black"/>
                </a:solidFill>
                <a:latin typeface="Calibri"/>
              </a:rPr>
              <a:t>hief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733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F</a:t>
            </a:r>
            <a:r>
              <a:rPr lang="en-US" sz="2667" dirty="0">
                <a:solidFill>
                  <a:prstClr val="black"/>
                </a:solidFill>
                <a:latin typeface="Calibri"/>
              </a:rPr>
              <a:t>un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733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O</a:t>
            </a:r>
            <a:r>
              <a:rPr lang="en-US" sz="2667" dirty="0">
                <a:solidFill>
                  <a:prstClr val="black"/>
                </a:solidFill>
                <a:latin typeface="Calibri"/>
              </a:rPr>
              <a:t>fficers</a:t>
            </a:r>
          </a:p>
          <a:p>
            <a:pPr defTabSz="1219170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 Veteran Owned, Independent Agent of Cruise Planners, </a:t>
            </a: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</a:rPr>
              <a:t>Specializing</a:t>
            </a: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in European Travel</a:t>
            </a: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AEB02B-0883-29E4-687F-D009D463A7CA}"/>
              </a:ext>
            </a:extLst>
          </p:cNvPr>
          <p:cNvSpPr txBox="1"/>
          <p:nvPr/>
        </p:nvSpPr>
        <p:spPr>
          <a:xfrm>
            <a:off x="6589417" y="2645831"/>
            <a:ext cx="3094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dirty="0">
                <a:solidFill>
                  <a:prstClr val="white"/>
                </a:solidFill>
                <a:effectLst>
                  <a:outerShdw blurRad="76200" dist="38100" dir="3000000" algn="ctr" rotWithShape="0">
                    <a:prstClr val="black">
                      <a:alpha val="41000"/>
                    </a:prstClr>
                  </a:outerShdw>
                </a:effectLst>
                <a:latin typeface="Calibri"/>
              </a:rPr>
              <a:t>813-445-8300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mpass">
  <a:themeElements>
    <a:clrScheme name="Compass 7">
      <a:dk1>
        <a:srgbClr val="000000"/>
      </a:dk1>
      <a:lt1>
        <a:srgbClr val="DDDCC5"/>
      </a:lt1>
      <a:dk2>
        <a:srgbClr val="95934B"/>
      </a:dk2>
      <a:lt2>
        <a:srgbClr val="DBDAC3"/>
      </a:lt2>
      <a:accent1>
        <a:srgbClr val="EAEBE1"/>
      </a:accent1>
      <a:accent2>
        <a:srgbClr val="9DB0B7"/>
      </a:accent2>
      <a:accent3>
        <a:srgbClr val="EBEBDF"/>
      </a:accent3>
      <a:accent4>
        <a:srgbClr val="000000"/>
      </a:accent4>
      <a:accent5>
        <a:srgbClr val="F3F3EE"/>
      </a:accent5>
      <a:accent6>
        <a:srgbClr val="8E9FA6"/>
      </a:accent6>
      <a:hlink>
        <a:srgbClr val="009900"/>
      </a:hlink>
      <a:folHlink>
        <a:srgbClr val="808000"/>
      </a:folHlink>
    </a:clrScheme>
    <a:fontScheme name="Compas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10">
        <a:dk1>
          <a:srgbClr val="000000"/>
        </a:dk1>
        <a:lt1>
          <a:srgbClr val="C0BE92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DCDBC7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455</Words>
  <Application>Microsoft Office PowerPoint</Application>
  <PresentationFormat>Widescreen</PresentationFormat>
  <Paragraphs>93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</vt:lpstr>
      <vt:lpstr>Calibri</vt:lpstr>
      <vt:lpstr>Calibri Light</vt:lpstr>
      <vt:lpstr>Tahoma</vt:lpstr>
      <vt:lpstr>Wingdings</vt:lpstr>
      <vt:lpstr>Office Theme</vt:lpstr>
      <vt:lpstr>1_Office Theme</vt:lpstr>
      <vt:lpstr>Compass</vt:lpstr>
      <vt:lpstr>Clan Elliot Gathering  2023 Border Tour</vt:lpstr>
      <vt:lpstr>2023 Border Tour Itinerary (Tentative)</vt:lpstr>
      <vt:lpstr>2023 Border Tour Itinerary (Tentative)</vt:lpstr>
      <vt:lpstr>2023 Border Tour Itinerary (Tentative)</vt:lpstr>
      <vt:lpstr>2023 Border Tour Itinerary (Tentative)</vt:lpstr>
      <vt:lpstr>2023 Border Tour Itinerary  (Tentative)</vt:lpstr>
      <vt:lpstr>PowerPoint Presentation</vt:lpstr>
      <vt:lpstr>Destination Specialists</vt:lpstr>
      <vt:lpstr>VERN &amp; CHRISTI ELLIOTT</vt:lpstr>
      <vt:lpstr>SCOTLAND/IRELAND 08/2023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Visiting Scotland in 2023</dc:title>
  <dc:creator>William Johnson</dc:creator>
  <cp:lastModifiedBy>William Johnson</cp:lastModifiedBy>
  <cp:revision>18</cp:revision>
  <dcterms:created xsi:type="dcterms:W3CDTF">2022-09-05T14:11:57Z</dcterms:created>
  <dcterms:modified xsi:type="dcterms:W3CDTF">2022-09-07T21:24:01Z</dcterms:modified>
</cp:coreProperties>
</file>